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19"/>
  </p:notesMasterIdLst>
  <p:handoutMasterIdLst>
    <p:handoutMasterId r:id="rId20"/>
  </p:handoutMasterIdLst>
  <p:sldIdLst>
    <p:sldId id="503" r:id="rId2"/>
    <p:sldId id="276" r:id="rId3"/>
    <p:sldId id="604" r:id="rId4"/>
    <p:sldId id="603" r:id="rId5"/>
    <p:sldId id="605" r:id="rId6"/>
    <p:sldId id="606" r:id="rId7"/>
    <p:sldId id="607" r:id="rId8"/>
    <p:sldId id="608" r:id="rId9"/>
    <p:sldId id="609" r:id="rId10"/>
    <p:sldId id="610" r:id="rId11"/>
    <p:sldId id="611" r:id="rId12"/>
    <p:sldId id="612" r:id="rId13"/>
    <p:sldId id="613" r:id="rId14"/>
    <p:sldId id="614" r:id="rId15"/>
    <p:sldId id="602" r:id="rId16"/>
    <p:sldId id="504" r:id="rId17"/>
    <p:sldId id="50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Интернет" id="{349CC7D8-6B11-4191-AA04-C45386958154}">
          <p14:sldIdLst>
            <p14:sldId id="604"/>
            <p14:sldId id="603"/>
            <p14:sldId id="605"/>
            <p14:sldId id="606"/>
            <p14:sldId id="607"/>
          </p14:sldIdLst>
        </p14:section>
        <p14:section name="Разглеждане на уебсайт" id="{961C0DE3-98C2-4701-A7DC-3CA4BA4F13E6}">
          <p14:sldIdLst>
            <p14:sldId id="608"/>
            <p14:sldId id="609"/>
            <p14:sldId id="610"/>
            <p14:sldId id="611"/>
            <p14:sldId id="612"/>
          </p14:sldIdLst>
        </p14:section>
        <p14:section name="Правила за безопасна работа в интернет" id="{F72AB3FA-62EE-49C7-8EAF-909110B58D18}">
          <p14:sldIdLst>
            <p14:sldId id="613"/>
            <p14:sldId id="614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03" autoAdjust="0"/>
    <p:restoredTop sz="96395" autoAdjust="0"/>
  </p:normalViewPr>
  <p:slideViewPr>
    <p:cSldViewPr showGuides="1">
      <p:cViewPr>
        <p:scale>
          <a:sx n="100" d="100"/>
          <a:sy n="100" d="100"/>
        </p:scale>
        <p:origin x="846" y="420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14.10.2023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10/14/2023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hyperlink" Target="https://github.com/BG-IT-Edu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470A4D1-1E62-4535-9EF6-4AC79EB4600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5" b="2545"/>
          <a:stretch/>
        </p:blipFill>
        <p:spPr>
          <a:xfrm>
            <a:off x="6390123" y="3400017"/>
            <a:ext cx="5248260" cy="2188983"/>
          </a:xfrm>
        </p:spPr>
      </p:pic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691000" y="5698189"/>
            <a:ext cx="5947382" cy="374236"/>
          </a:xfrm>
        </p:spPr>
        <p:txBody>
          <a:bodyPr>
            <a:noAutofit/>
          </a:bodyPr>
          <a:lstStyle/>
          <a:p>
            <a:r>
              <a:rPr lang="bg-BG" sz="1500" dirty="0"/>
              <a:t>Курс </a:t>
            </a:r>
            <a:r>
              <a:rPr lang="bg-BG" sz="1500" dirty="0" smtClean="0"/>
              <a:t>„</a:t>
            </a:r>
            <a:r>
              <a:rPr lang="ru-RU" sz="1500" dirty="0"/>
              <a:t>Използване на интернет в ежедневието</a:t>
            </a:r>
            <a:r>
              <a:rPr lang="bg-BG" sz="1500" dirty="0" smtClean="0"/>
              <a:t>"</a:t>
            </a:r>
            <a:endParaRPr lang="en-US" sz="1500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4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Работна група "Образование по програмиране и ИТ"</a:t>
            </a:r>
          </a:p>
          <a:p>
            <a:r>
              <a:rPr lang="bg-BG" dirty="0"/>
              <a:t>Свободно учебно съдържание за учители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/>
          <a:lstStyle/>
          <a:p>
            <a:r>
              <a:rPr lang="bg-BG"/>
              <a:t>Свободни учебни ресурси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46" y="3024977"/>
            <a:ext cx="1769683" cy="82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Елементи на уеб браузър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55"/>
          <a:stretch/>
        </p:blipFill>
        <p:spPr>
          <a:xfrm>
            <a:off x="0" y="1089000"/>
            <a:ext cx="12192000" cy="58050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190406" y="3609000"/>
            <a:ext cx="3645000" cy="1597500"/>
          </a:xfrm>
          <a:prstGeom prst="wedgeRoundRectCallout">
            <a:avLst>
              <a:gd name="adj1" fmla="val -49577"/>
              <a:gd name="adj2" fmla="val -17719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Бутон 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</a:t>
            </a:r>
            <a:r>
              <a:rPr lang="en-US" sz="28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връща към предишната разгледана страница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1000" y="1269000"/>
            <a:ext cx="285300" cy="2700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2406000" y="2214000"/>
            <a:ext cx="5220000" cy="1170000"/>
          </a:xfrm>
          <a:prstGeom prst="wedgeRoundRectCallout">
            <a:avLst>
              <a:gd name="adj1" fmla="val -83310"/>
              <a:gd name="adj2" fmla="val -10108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Бутон 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Refresh</a:t>
            </a:r>
            <a:r>
              <a:rPr lang="en-US" sz="28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презарежда текущата страница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11400" y="1269000"/>
            <a:ext cx="330300" cy="2700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641700" y="1269000"/>
            <a:ext cx="9594300" cy="2700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7491000" y="3421125"/>
            <a:ext cx="4185000" cy="2054404"/>
          </a:xfrm>
          <a:prstGeom prst="wedgeRoundRectCallout">
            <a:avLst>
              <a:gd name="adj1" fmla="val -43708"/>
              <a:gd name="adj2" fmla="val -13539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Адресно поле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 него се въвежда адреса на страницата, която желаете да разгледате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025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Търсене в интернет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86"/>
          <a:stretch/>
        </p:blipFill>
        <p:spPr>
          <a:xfrm>
            <a:off x="0" y="1084736"/>
            <a:ext cx="12192000" cy="5837839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2991000" y="3114000"/>
            <a:ext cx="4230000" cy="1845000"/>
          </a:xfrm>
          <a:prstGeom prst="wedgeRoundRectCallout">
            <a:avLst>
              <a:gd name="adj1" fmla="val -83433"/>
              <a:gd name="adj2" fmla="val -13696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въвеждането на желания от вас адрес на сайт, натиснете 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Enter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],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го заредите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04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Търсене в интернет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10"/>
          <a:stretch/>
        </p:blipFill>
        <p:spPr>
          <a:xfrm>
            <a:off x="0" y="1089000"/>
            <a:ext cx="12192000" cy="5760000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87181" y="3339000"/>
            <a:ext cx="3690000" cy="1260000"/>
          </a:xfrm>
          <a:prstGeom prst="wedgeRoundRectCallout">
            <a:avLst>
              <a:gd name="adj1" fmla="val -17094"/>
              <a:gd name="adj2" fmla="val -19139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желаният от вас сайт се зарежда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163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94175"/>
          </a:xfrm>
        </p:spPr>
        <p:txBody>
          <a:bodyPr/>
          <a:lstStyle/>
          <a:p>
            <a:r>
              <a:rPr lang="ru-RU" dirty="0"/>
              <a:t>Правила за безопасна </a:t>
            </a:r>
            <a:r>
              <a:rPr lang="ru-RU" dirty="0" smtClean="0"/>
              <a:t>работа </a:t>
            </a:r>
            <a:r>
              <a:rPr lang="ru-RU" dirty="0"/>
              <a:t>в интернет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000" y="1089000"/>
            <a:ext cx="5267911" cy="28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7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bg-BG" dirty="0" smtClean="0"/>
              <a:t>͏</a:t>
            </a:r>
            <a:r>
              <a:rPr lang="bg-BG" b="1" dirty="0" smtClean="0"/>
              <a:t>Не давайте лична информация </a:t>
            </a:r>
            <a:r>
              <a:rPr lang="bg-BG" dirty="0" smtClean="0"/>
              <a:t>като име, парола, адрес, телефон..., без разрешението на родител</a:t>
            </a:r>
          </a:p>
          <a:p>
            <a:pPr marL="514350" indent="-514350">
              <a:buFont typeface="+mj-lt"/>
              <a:buAutoNum type="arabicPeriod"/>
            </a:pPr>
            <a:r>
              <a:rPr lang="bg-BG" dirty="0" smtClean="0"/>
              <a:t>͏</a:t>
            </a:r>
            <a:r>
              <a:rPr lang="bg-BG" b="1" dirty="0" smtClean="0"/>
              <a:t>Не изпращайте свои снимки </a:t>
            </a:r>
            <a:r>
              <a:rPr lang="bg-BG" dirty="0" smtClean="0"/>
              <a:t>или снимки на свои близки, без разрешението на родител</a:t>
            </a:r>
          </a:p>
          <a:p>
            <a:pPr marL="514350" indent="-514350">
              <a:buFont typeface="+mj-lt"/>
              <a:buAutoNum type="arabicPeriod"/>
            </a:pPr>
            <a:r>
              <a:rPr lang="bg-BG" dirty="0" smtClean="0"/>
              <a:t>͏</a:t>
            </a:r>
            <a:r>
              <a:rPr lang="bg-BG" b="1" dirty="0" smtClean="0"/>
              <a:t>Не приемайте среща </a:t>
            </a:r>
            <a:r>
              <a:rPr lang="bg-BG" dirty="0" smtClean="0"/>
              <a:t>с някого, с когото сте се </a:t>
            </a:r>
            <a:r>
              <a:rPr lang="bg-BG" b="1" dirty="0" smtClean="0"/>
              <a:t>запознали в интернет</a:t>
            </a:r>
            <a:r>
              <a:rPr lang="bg-BG" dirty="0" smtClean="0"/>
              <a:t>, без знанието на своите родители</a:t>
            </a:r>
          </a:p>
          <a:p>
            <a:pPr marL="514350" indent="-514350">
              <a:buFont typeface="+mj-lt"/>
              <a:buAutoNum type="arabicPeriod"/>
            </a:pPr>
            <a:r>
              <a:rPr lang="bg-BG" dirty="0" smtClean="0"/>
              <a:t>͏</a:t>
            </a:r>
            <a:r>
              <a:rPr lang="bg-BG" b="1" dirty="0" smtClean="0"/>
              <a:t>Не отваряйте ел. поща и прикачени файлове от непознат подател </a:t>
            </a:r>
            <a:r>
              <a:rPr lang="bg-BG" dirty="0" smtClean="0"/>
              <a:t>(може да съдържат вируси, които да увредят вашето устройство)</a:t>
            </a:r>
          </a:p>
          <a:p>
            <a:pPr marL="514350" indent="-514350">
              <a:buFont typeface="+mj-lt"/>
              <a:buAutoNum type="arabicPeriod"/>
            </a:pPr>
            <a:r>
              <a:rPr lang="bg-BG" dirty="0" smtClean="0"/>
              <a:t>͏</a:t>
            </a:r>
            <a:r>
              <a:rPr lang="bg-BG" b="1" dirty="0" smtClean="0"/>
              <a:t>Не посещавайте сайтове за възрастни</a:t>
            </a:r>
            <a:r>
              <a:rPr lang="bg-BG" dirty="0" smtClean="0"/>
              <a:t>, </a:t>
            </a:r>
            <a:r>
              <a:rPr lang="bg-BG" b="1" dirty="0" smtClean="0"/>
              <a:t>онлайн казина</a:t>
            </a:r>
            <a:r>
              <a:rPr lang="bg-BG" dirty="0" smtClean="0"/>
              <a:t> и </a:t>
            </a:r>
            <a:r>
              <a:rPr lang="bg-BG" b="1" dirty="0" smtClean="0"/>
              <a:t>нелегален софтуер</a:t>
            </a:r>
          </a:p>
          <a:p>
            <a:pPr marL="514350" indent="-514350">
              <a:buFont typeface="+mj-lt"/>
              <a:buAutoNum type="arabicPeriod"/>
            </a:pPr>
            <a:r>
              <a:rPr lang="bg-BG" dirty="0" smtClean="0"/>
              <a:t>͏</a:t>
            </a:r>
            <a:r>
              <a:rPr lang="bg-BG" b="1" dirty="0" smtClean="0"/>
              <a:t>Използвайте антивирусен софтуер </a:t>
            </a:r>
            <a:r>
              <a:rPr lang="bg-BG" dirty="0" smtClean="0"/>
              <a:t>и </a:t>
            </a:r>
            <a:r>
              <a:rPr lang="bg-BG" b="1" dirty="0" smtClean="0"/>
              <a:t>сигурни пароли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Правила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84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Интернет </a:t>
            </a:r>
            <a:r>
              <a:rPr lang="bg-BG" sz="2800" dirty="0" smtClean="0">
                <a:solidFill>
                  <a:schemeClr val="bg2"/>
                </a:solidFill>
              </a:rPr>
              <a:t>–</a:t>
            </a:r>
            <a:r>
              <a:rPr lang="bg-BG" sz="2800" b="1" dirty="0" smtClean="0">
                <a:solidFill>
                  <a:schemeClr val="bg2"/>
                </a:solidFill>
              </a:rPr>
              <a:t> глобална компютърна мрежа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dirty="0" smtClean="0">
                <a:solidFill>
                  <a:schemeClr val="bg2"/>
                </a:solidFill>
              </a:rPr>
              <a:t>͏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Уеб адрес </a:t>
            </a:r>
            <a:r>
              <a:rPr lang="bg-BG" sz="2800" dirty="0" smtClean="0">
                <a:solidFill>
                  <a:schemeClr val="bg2"/>
                </a:solidFill>
              </a:rPr>
              <a:t>– </a:t>
            </a:r>
            <a:r>
              <a:rPr lang="bg-BG" sz="2800" b="1" dirty="0" smtClean="0">
                <a:solidFill>
                  <a:schemeClr val="bg2"/>
                </a:solidFill>
              </a:rPr>
              <a:t>уникален адрес </a:t>
            </a:r>
            <a:r>
              <a:rPr lang="bg-BG" sz="2800" dirty="0" smtClean="0">
                <a:solidFill>
                  <a:schemeClr val="bg2"/>
                </a:solidFill>
              </a:rPr>
              <a:t>на </a:t>
            </a:r>
            <a:r>
              <a:rPr lang="bg-BG" sz="2800" b="1" dirty="0" smtClean="0">
                <a:solidFill>
                  <a:schemeClr val="bg2"/>
                </a:solidFill>
              </a:rPr>
              <a:t>уеб страница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Хипервръзка</a:t>
            </a:r>
            <a:r>
              <a:rPr lang="bg-BG" sz="2800" dirty="0" smtClean="0">
                <a:solidFill>
                  <a:schemeClr val="bg2"/>
                </a:solidFill>
              </a:rPr>
              <a:t> – част от </a:t>
            </a:r>
            <a:r>
              <a:rPr lang="bg-BG" sz="2800" b="1" dirty="0" smtClean="0">
                <a:solidFill>
                  <a:schemeClr val="bg2"/>
                </a:solidFill>
              </a:rPr>
              <a:t>текст</a:t>
            </a:r>
            <a:r>
              <a:rPr lang="bg-BG" sz="2800" dirty="0" smtClean="0">
                <a:solidFill>
                  <a:schemeClr val="bg2"/>
                </a:solidFill>
              </a:rPr>
              <a:t> или </a:t>
            </a:r>
            <a:r>
              <a:rPr lang="bg-BG" sz="2800" b="1" dirty="0" smtClean="0">
                <a:solidFill>
                  <a:schemeClr val="bg2"/>
                </a:solidFill>
              </a:rPr>
              <a:t>изображение</a:t>
            </a:r>
            <a:r>
              <a:rPr lang="bg-BG" sz="2800" dirty="0" smtClean="0">
                <a:solidFill>
                  <a:schemeClr val="bg2"/>
                </a:solidFill>
              </a:rPr>
              <a:t>, което ни </a:t>
            </a:r>
            <a:r>
              <a:rPr lang="bg-BG" sz="2800" b="1" dirty="0" smtClean="0">
                <a:solidFill>
                  <a:schemeClr val="bg2"/>
                </a:solidFill>
              </a:rPr>
              <a:t>препраща към информация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Браузър</a:t>
            </a:r>
            <a:r>
              <a:rPr lang="bg-BG" sz="2800" dirty="0" smtClean="0">
                <a:solidFill>
                  <a:schemeClr val="bg2"/>
                </a:solidFill>
              </a:rPr>
              <a:t> – компютърна програма, която се използва за </a:t>
            </a:r>
            <a:r>
              <a:rPr lang="bg-BG" sz="2800" b="1" dirty="0" smtClean="0">
                <a:solidFill>
                  <a:schemeClr val="bg2"/>
                </a:solidFill>
              </a:rPr>
              <a:t>възпоизвеждане на уеб страници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 smtClean="0">
                <a:solidFill>
                  <a:schemeClr val="bg2"/>
                </a:solidFill>
              </a:rPr>
              <a:t>Правила за безопасна работа в интернет</a:t>
            </a:r>
            <a:endParaRPr lang="bg-BG" sz="3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 smtClean="0"/>
              <a:t>Интернет</a:t>
            </a:r>
          </a:p>
          <a:p>
            <a:r>
              <a:rPr lang="bg-BG" dirty="0" smtClean="0"/>
              <a:t>Разглеждане</a:t>
            </a:r>
            <a:r>
              <a:rPr lang="bg-BG" dirty="0" smtClean="0"/>
              <a:t> на уебсайт</a:t>
            </a:r>
          </a:p>
          <a:p>
            <a:r>
              <a:rPr lang="bg-BG" dirty="0" smtClean="0"/>
              <a:t>Правила за безопасна работа в интернет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>
          <a:xfrm>
            <a:off x="426000" y="5585916"/>
            <a:ext cx="11339999" cy="768084"/>
          </a:xfrm>
        </p:spPr>
        <p:txBody>
          <a:bodyPr/>
          <a:lstStyle/>
          <a:p>
            <a:r>
              <a:rPr lang="bg-BG" dirty="0" smtClean="0"/>
              <a:t>Най-мощното средство за обмяна на информация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 smtClean="0"/>
              <a:t>Интернет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562" y="684000"/>
            <a:ext cx="6710875" cy="377486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4920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Интернет</a:t>
            </a:r>
            <a:r>
              <a:rPr lang="bg-BG" dirty="0" smtClean="0"/>
              <a:t> – </a:t>
            </a:r>
            <a:r>
              <a:rPr lang="bg-BG" b="1" dirty="0" smtClean="0"/>
              <a:t>глобална</a:t>
            </a:r>
            <a:r>
              <a:rPr lang="bg-BG" dirty="0" smtClean="0"/>
              <a:t> компютърна мрежа</a:t>
            </a:r>
          </a:p>
          <a:p>
            <a:r>
              <a:rPr lang="bg-BG" dirty="0" smtClean="0"/>
              <a:t>Позволява свободен пренос на </a:t>
            </a:r>
            <a:r>
              <a:rPr lang="bg-BG" b="1" dirty="0" smtClean="0"/>
              <a:t>данни</a:t>
            </a:r>
            <a:r>
              <a:rPr lang="bg-BG" dirty="0" smtClean="0"/>
              <a:t>, </a:t>
            </a:r>
            <a:r>
              <a:rPr lang="bg-BG" b="1" dirty="0" smtClean="0"/>
              <a:t>информация</a:t>
            </a:r>
            <a:r>
              <a:rPr lang="bg-BG" dirty="0" smtClean="0"/>
              <a:t> и </a:t>
            </a:r>
            <a:r>
              <a:rPr lang="bg-BG" b="1" dirty="0" smtClean="0"/>
              <a:t>комуникация</a:t>
            </a:r>
            <a:r>
              <a:rPr lang="bg-BG" dirty="0" smtClean="0"/>
              <a:t> на огромни разстояния</a:t>
            </a:r>
          </a:p>
          <a:p>
            <a:pPr lvl="1"/>
            <a:r>
              <a:rPr lang="bg-BG" b="1" dirty="0" smtClean="0"/>
              <a:t>Улеснява</a:t>
            </a:r>
            <a:r>
              <a:rPr lang="bg-BG" dirty="0" smtClean="0"/>
              <a:t> ежедневието на хората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Интернет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000" y="4578614"/>
            <a:ext cx="3713987" cy="208911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880" y="4554726"/>
            <a:ext cx="3780000" cy="20885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5296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Хипертекст</a:t>
            </a:r>
            <a:r>
              <a:rPr lang="bg-BG" dirty="0" smtClean="0"/>
              <a:t> – метод за предаване на иформация</a:t>
            </a:r>
          </a:p>
          <a:p>
            <a:pPr lvl="1"/>
            <a:r>
              <a:rPr lang="bg-BG" b="1" dirty="0" smtClean="0"/>
              <a:t>Текст</a:t>
            </a:r>
            <a:r>
              <a:rPr lang="bg-BG" dirty="0" smtClean="0"/>
              <a:t> или </a:t>
            </a:r>
            <a:r>
              <a:rPr lang="bg-BG" b="1" dirty="0" smtClean="0"/>
              <a:t>изображение</a:t>
            </a:r>
            <a:r>
              <a:rPr lang="bg-BG" dirty="0" smtClean="0"/>
              <a:t>, които съдържат </a:t>
            </a:r>
            <a:r>
              <a:rPr lang="bg-BG" b="1" dirty="0" smtClean="0"/>
              <a:t>връзка</a:t>
            </a:r>
            <a:r>
              <a:rPr lang="bg-BG" dirty="0" smtClean="0"/>
              <a:t> към </a:t>
            </a:r>
            <a:r>
              <a:rPr lang="bg-BG" b="1" dirty="0" smtClean="0"/>
              <a:t>друга информация </a:t>
            </a:r>
            <a:r>
              <a:rPr lang="bg-BG" dirty="0" smtClean="0"/>
              <a:t>(</a:t>
            </a:r>
            <a:r>
              <a:rPr lang="bg-BG" b="1" dirty="0" smtClean="0">
                <a:solidFill>
                  <a:schemeClr val="bg1"/>
                </a:solidFill>
              </a:rPr>
              <a:t>хипервръзка</a:t>
            </a:r>
            <a:r>
              <a:rPr lang="bg-BG" dirty="0" smtClean="0"/>
              <a:t>)</a:t>
            </a:r>
          </a:p>
          <a:p>
            <a:r>
              <a:rPr lang="bg-BG" dirty="0" smtClean="0"/>
              <a:t>Чрез </a:t>
            </a:r>
            <a:r>
              <a:rPr lang="bg-BG" b="1" dirty="0" smtClean="0"/>
              <a:t>хипервръзката</a:t>
            </a:r>
            <a:r>
              <a:rPr lang="bg-BG" dirty="0" smtClean="0"/>
              <a:t> потребителите се предвижват през множеството от </a:t>
            </a:r>
            <a:r>
              <a:rPr lang="bg-BG" b="1" dirty="0" smtClean="0"/>
              <a:t>свързани документи</a:t>
            </a:r>
            <a:endParaRPr lang="en-US" b="1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Хипертекст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00" y="4457072"/>
            <a:ext cx="3330000" cy="219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Уеб страница </a:t>
            </a:r>
            <a:r>
              <a:rPr lang="bg-BG" dirty="0" smtClean="0"/>
              <a:t>– </a:t>
            </a:r>
            <a:r>
              <a:rPr lang="bg-BG" b="1" dirty="0" smtClean="0"/>
              <a:t>система</a:t>
            </a:r>
            <a:r>
              <a:rPr lang="bg-BG" dirty="0" smtClean="0"/>
              <a:t> от взаймно </a:t>
            </a:r>
            <a:r>
              <a:rPr lang="bg-BG" b="1" dirty="0" smtClean="0"/>
              <a:t>свързани </a:t>
            </a:r>
            <a:r>
              <a:rPr lang="bg-BG" dirty="0" smtClean="0"/>
              <a:t>хипертекстови </a:t>
            </a:r>
            <a:r>
              <a:rPr lang="bg-BG" b="1" dirty="0" smtClean="0"/>
              <a:t>документи</a:t>
            </a:r>
          </a:p>
          <a:p>
            <a:pPr lvl="1"/>
            <a:r>
              <a:rPr lang="bg-BG" dirty="0" smtClean="0"/>
              <a:t>Всяка страница има свой </a:t>
            </a:r>
            <a:r>
              <a:rPr lang="bg-BG" b="1" dirty="0" smtClean="0"/>
              <a:t>собствен адрес </a:t>
            </a:r>
            <a:r>
              <a:rPr lang="bg-BG" dirty="0" smtClean="0"/>
              <a:t>– </a:t>
            </a:r>
            <a:r>
              <a:rPr lang="bg-BG" b="1" dirty="0" smtClean="0">
                <a:solidFill>
                  <a:schemeClr val="bg1"/>
                </a:solidFill>
              </a:rPr>
              <a:t>уеб адрес</a:t>
            </a:r>
            <a:r>
              <a:rPr lang="bg-BG" dirty="0" smtClean="0"/>
              <a:t>, който </a:t>
            </a:r>
            <a:r>
              <a:rPr lang="bg-BG" b="1" dirty="0" smtClean="0"/>
              <a:t>не се повтаря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Уеб страница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01"/>
          <a:stretch/>
        </p:blipFill>
        <p:spPr>
          <a:xfrm>
            <a:off x="3846000" y="3969000"/>
            <a:ext cx="5108400" cy="2538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5834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Уебсайт</a:t>
            </a:r>
            <a:r>
              <a:rPr lang="bg-BG" dirty="0" smtClean="0"/>
              <a:t> – </a:t>
            </a:r>
            <a:r>
              <a:rPr lang="bg-BG" b="1" dirty="0" smtClean="0"/>
              <a:t>съвкупност от страници</a:t>
            </a:r>
            <a:r>
              <a:rPr lang="bg-BG" dirty="0" smtClean="0"/>
              <a:t>, допълващи се </a:t>
            </a:r>
            <a:r>
              <a:rPr lang="bg-BG" b="1" dirty="0" smtClean="0"/>
              <a:t>функционално</a:t>
            </a:r>
            <a:r>
              <a:rPr lang="bg-BG" dirty="0" smtClean="0"/>
              <a:t> и имащи </a:t>
            </a:r>
            <a:r>
              <a:rPr lang="bg-BG" b="1" dirty="0" smtClean="0"/>
              <a:t>сходен дизайн</a:t>
            </a:r>
          </a:p>
          <a:p>
            <a:pPr lvl="1"/>
            <a:r>
              <a:rPr lang="bg-BG" dirty="0" smtClean="0"/>
              <a:t>Всеки уебсайт има </a:t>
            </a:r>
            <a:r>
              <a:rPr lang="bg-BG" b="1" dirty="0" smtClean="0"/>
              <a:t>уникално име</a:t>
            </a:r>
            <a:r>
              <a:rPr lang="bg-BG" dirty="0" smtClean="0"/>
              <a:t>, по което да бъде </a:t>
            </a:r>
            <a:r>
              <a:rPr lang="bg-BG" b="1" dirty="0" smtClean="0"/>
              <a:t>различаван в интернет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Уебсайт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449" y="3616950"/>
            <a:ext cx="5468400" cy="296205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9900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 smtClean="0"/>
              <a:t>Уеб браузър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Разглеждане на уебсайт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000" y="2214000"/>
            <a:ext cx="3139822" cy="106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09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91000" y="1121143"/>
            <a:ext cx="9904234" cy="5546589"/>
          </a:xfrm>
        </p:spPr>
        <p:txBody>
          <a:bodyPr/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Уеб браузър </a:t>
            </a:r>
            <a:r>
              <a:rPr lang="bg-BG" dirty="0" smtClean="0"/>
              <a:t>– програма, която </a:t>
            </a:r>
            <a:r>
              <a:rPr lang="bg-BG" b="1" dirty="0" smtClean="0"/>
              <a:t>възпроизвежда</a:t>
            </a:r>
            <a:r>
              <a:rPr lang="bg-BG" dirty="0" smtClean="0"/>
              <a:t> </a:t>
            </a:r>
            <a:r>
              <a:rPr lang="bg-BG" b="1" dirty="0" smtClean="0"/>
              <a:t>уеб страници</a:t>
            </a:r>
          </a:p>
          <a:p>
            <a:r>
              <a:rPr lang="bg-BG" dirty="0" smtClean="0"/>
              <a:t>Едни от най-популярните са:</a:t>
            </a:r>
          </a:p>
          <a:p>
            <a:pPr lvl="1"/>
            <a:r>
              <a:rPr lang="en-US" b="1" dirty="0" smtClean="0"/>
              <a:t>͏</a:t>
            </a:r>
            <a:r>
              <a:rPr lang="en-US" b="1" dirty="0" smtClean="0">
                <a:solidFill>
                  <a:schemeClr val="accent3"/>
                </a:solidFill>
              </a:rPr>
              <a:t>G</a:t>
            </a:r>
            <a:r>
              <a:rPr lang="en-US" b="1" dirty="0" smtClean="0">
                <a:solidFill>
                  <a:srgbClr val="FF0000"/>
                </a:solidFill>
              </a:rPr>
              <a:t>o</a:t>
            </a:r>
            <a:r>
              <a:rPr lang="en-US" b="1" dirty="0" smtClean="0">
                <a:solidFill>
                  <a:schemeClr val="accent1"/>
                </a:solidFill>
              </a:rPr>
              <a:t>o</a:t>
            </a:r>
            <a:r>
              <a:rPr lang="en-US" b="1" dirty="0" smtClean="0">
                <a:solidFill>
                  <a:srgbClr val="00B0F0"/>
                </a:solidFill>
              </a:rPr>
              <a:t>g</a:t>
            </a:r>
            <a:r>
              <a:rPr lang="en-US" b="1" dirty="0" smtClean="0">
                <a:solidFill>
                  <a:schemeClr val="accent2"/>
                </a:solidFill>
              </a:rPr>
              <a:t>l</a:t>
            </a:r>
            <a:r>
              <a:rPr lang="en-US" b="1" dirty="0" smtClean="0">
                <a:solidFill>
                  <a:srgbClr val="FF0000"/>
                </a:solidFill>
              </a:rPr>
              <a:t>e</a:t>
            </a:r>
          </a:p>
          <a:p>
            <a:pPr lvl="1"/>
            <a:r>
              <a:rPr lang="en-US" b="1" dirty="0" smtClean="0"/>
              <a:t>Mozilla Firefox</a:t>
            </a:r>
            <a:endParaRPr lang="en-US" dirty="0"/>
          </a:p>
          <a:p>
            <a:pPr lvl="1"/>
            <a:r>
              <a:rPr lang="en-US" b="1" dirty="0" smtClean="0"/>
              <a:t>Opera</a:t>
            </a:r>
            <a:endParaRPr lang="en-US" dirty="0"/>
          </a:p>
          <a:p>
            <a:pPr lvl="1"/>
            <a:r>
              <a:rPr lang="en-US" b="1" dirty="0" smtClean="0"/>
              <a:t>Microsoft Edge</a:t>
            </a:r>
          </a:p>
          <a:p>
            <a:pPr lvl="1"/>
            <a:r>
              <a:rPr lang="en-US" b="1" dirty="0" smtClean="0"/>
              <a:t>Safari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Уеб браузър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3249000"/>
            <a:ext cx="1485850" cy="157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000" y="2200500"/>
            <a:ext cx="1674000" cy="167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299" y="4518000"/>
            <a:ext cx="2340000" cy="234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000" y="4194000"/>
            <a:ext cx="1815809" cy="180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9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4809</TotalTime>
  <Words>603</Words>
  <Application>Microsoft Office PowerPoint</Application>
  <PresentationFormat>Widescreen</PresentationFormat>
  <Paragraphs>92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맑은 고딕</vt:lpstr>
      <vt:lpstr>Arial</vt:lpstr>
      <vt:lpstr>Calibri</vt:lpstr>
      <vt:lpstr>Consolas</vt:lpstr>
      <vt:lpstr>Wingdings</vt:lpstr>
      <vt:lpstr>SoftUni</vt:lpstr>
      <vt:lpstr>Свободни учебни ресурси</vt:lpstr>
      <vt:lpstr>Съдържание</vt:lpstr>
      <vt:lpstr>Интернет</vt:lpstr>
      <vt:lpstr>Интернет</vt:lpstr>
      <vt:lpstr>Хипертекст</vt:lpstr>
      <vt:lpstr>Уеб страница</vt:lpstr>
      <vt:lpstr>Уебсайт</vt:lpstr>
      <vt:lpstr>Разглеждане на уебсайт</vt:lpstr>
      <vt:lpstr>Уеб браузър</vt:lpstr>
      <vt:lpstr>Елементи на уеб браузър</vt:lpstr>
      <vt:lpstr>Търсене в интернет</vt:lpstr>
      <vt:lpstr>Търсене в интернет</vt:lpstr>
      <vt:lpstr>Правила за безопасна работа в интернет</vt:lpstr>
      <vt:lpstr>Правила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Използване на интернет в ежедневието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233</cp:revision>
  <dcterms:created xsi:type="dcterms:W3CDTF">2018-05-23T13:08:44Z</dcterms:created>
  <dcterms:modified xsi:type="dcterms:W3CDTF">2023-10-14T13:41:17Z</dcterms:modified>
  <cp:category/>
</cp:coreProperties>
</file>

<file path=docProps/thumbnail.jpeg>
</file>